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7" r:id="rId5"/>
    <p:sldId id="258" r:id="rId6"/>
    <p:sldId id="268" r:id="rId7"/>
    <p:sldId id="259" r:id="rId8"/>
    <p:sldId id="269" r:id="rId9"/>
    <p:sldId id="270" r:id="rId10"/>
    <p:sldId id="260" r:id="rId11"/>
    <p:sldId id="262" r:id="rId12"/>
    <p:sldId id="261" r:id="rId13"/>
    <p:sldId id="263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>
        <a:solidFill>
          <a:schemeClr val="bg1">
            <a:lumMod val="65000"/>
          </a:schemeClr>
        </a:solidFill>
        <a:ln>
          <a:noFill/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047DBF-95AA-40BC-A783-377E8F18B84D}" type="doc">
      <dgm:prSet loTypeId="hierarchy" loCatId="hierarchy" qsTypeId="urn:microsoft.com/office/officeart/2005/8/quickstyle/simple4" qsCatId="simple" csTypeId="urn:microsoft.com/office/officeart/2005/8/colors/accent3_2" csCatId="accent1" phldr="0"/>
      <dgm:spPr/>
      <dgm:t>
        <a:bodyPr/>
        <a:p>
          <a:endParaRPr lang="zh-CN" altLang="en-US"/>
        </a:p>
      </dgm:t>
    </dgm:pt>
    <dgm:pt modelId="{9CF950A0-AF63-4EEF-9FFD-96C1F7E7E39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/>
          </a:r>
          <a:endParaRPr lang="en-US" altLang="zh-CN"/>
        </a:p>
      </dgm:t>
    </dgm:pt>
    <dgm:pt modelId="{C208B5D8-5995-4479-A42A-8A55E56C12D9}" cxnId="{2A52A211-1BD4-4E01-A853-23F5EA828AB3}" type="parTrans">
      <dgm:prSet/>
      <dgm:spPr/>
      <dgm:t>
        <a:bodyPr/>
        <a:p>
          <a:endParaRPr lang="zh-CN" altLang="en-US"/>
        </a:p>
      </dgm:t>
    </dgm:pt>
    <dgm:pt modelId="{789CBC20-C209-4F6E-8277-16D1CD2BC23E}" cxnId="{2A52A211-1BD4-4E01-A853-23F5EA828AB3}" type="sibTrans">
      <dgm:prSet/>
      <dgm:spPr/>
      <dgm:t>
        <a:bodyPr/>
        <a:p>
          <a:endParaRPr lang="zh-CN" altLang="en-US"/>
        </a:p>
      </dgm:t>
    </dgm:pt>
    <dgm:pt modelId="{43C98814-3703-4708-9480-0269618948C5}">
      <dgm:prSet phldrT="[文本]" phldr="0" custT="0"/>
      <dgm:spPr>
        <a:solidFill>
          <a:schemeClr val="bg1">
            <a:lumMod val="85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r>
            <a:rPr lang="en-US" altLang="zh-CN"/>
            <a:t/>
          </a:r>
          <a:endParaRPr lang="en-US" altLang="zh-CN"/>
        </a:p>
      </dgm:t>
    </dgm:pt>
    <dgm:pt modelId="{CEE48522-27B1-4F7F-84F9-D98425D345C1}" cxnId="{16705C49-B25D-4B66-AAFC-EF567E9D9850}" type="parTrans">
      <dgm:prSet/>
      <dgm:spPr/>
      <dgm:t>
        <a:bodyPr/>
        <a:p>
          <a:endParaRPr lang="zh-CN" altLang="en-US"/>
        </a:p>
      </dgm:t>
    </dgm:pt>
    <dgm:pt modelId="{8F8E0805-276C-4375-BEB7-3681B4D5E062}" cxnId="{16705C49-B25D-4B66-AAFC-EF567E9D9850}" type="sibTrans">
      <dgm:prSet/>
      <dgm:spPr/>
      <dgm:t>
        <a:bodyPr/>
        <a:p>
          <a:endParaRPr lang="zh-CN" altLang="en-US"/>
        </a:p>
      </dgm:t>
    </dgm:pt>
    <dgm:pt modelId="{EEA9BF43-52EA-422D-B843-A7E2D98344F1}">
      <dgm:prSet phldrT="[文本]" phldr="0" custT="0"/>
      <dgm:spPr>
        <a:solidFill>
          <a:schemeClr val="bg1">
            <a:lumMod val="85000"/>
          </a:schemeClr>
        </a:solidFill>
        <a:ln>
          <a:noFill/>
        </a:ln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r>
            <a:rPr lang="zh-CN" altLang="en-US"/>
            <a:t/>
          </a:r>
          <a:endParaRPr lang="zh-CN" altLang="en-US"/>
        </a:p>
      </dgm:t>
    </dgm:pt>
    <dgm:pt modelId="{DD4B9A5E-AF0E-4E40-AE50-8ADA48B6C96E}" cxnId="{FD79DE60-1AAB-437A-A6E2-122BF27116F0}" type="parTrans">
      <dgm:prSet/>
      <dgm:spPr/>
      <dgm:t>
        <a:bodyPr/>
        <a:p>
          <a:endParaRPr lang="zh-CN" altLang="en-US"/>
        </a:p>
      </dgm:t>
    </dgm:pt>
    <dgm:pt modelId="{35829CFD-40BE-4AAC-B481-B24731CD799F}" cxnId="{FD79DE60-1AAB-437A-A6E2-122BF27116F0}" type="sibTrans">
      <dgm:prSet/>
      <dgm:spPr/>
      <dgm:t>
        <a:bodyPr/>
        <a:p>
          <a:endParaRPr lang="zh-CN" altLang="en-US"/>
        </a:p>
      </dgm:t>
    </dgm:pt>
    <dgm:pt modelId="{05B7883E-08CA-4B11-978A-0E031766AB04}">
      <dgm:prSet phldrT="[文本]" phldr="0" custT="0"/>
      <dgm:spPr>
        <a:solidFill>
          <a:schemeClr val="bg1">
            <a:lumMod val="5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r>
            <a:rPr lang="zh-CN" altLang="en-US"/>
            <a:t/>
          </a:r>
          <a:endParaRPr lang="zh-CN" altLang="en-US"/>
        </a:p>
      </dgm:t>
    </dgm:pt>
    <dgm:pt modelId="{D3AE5FBF-22B8-495D-8175-D008E6DBE25A}" cxnId="{B913DDEA-5698-4438-99E3-AC88A4299959}" type="parTrans">
      <dgm:prSet/>
      <dgm:spPr/>
      <dgm:t>
        <a:bodyPr/>
        <a:p>
          <a:endParaRPr lang="zh-CN" altLang="en-US"/>
        </a:p>
      </dgm:t>
    </dgm:pt>
    <dgm:pt modelId="{07129F62-24FE-4443-9066-E2A8C0818369}" cxnId="{B913DDEA-5698-4438-99E3-AC88A4299959}" type="sibTrans">
      <dgm:prSet/>
      <dgm:spPr/>
      <dgm:t>
        <a:bodyPr/>
        <a:p>
          <a:endParaRPr lang="zh-CN" altLang="en-US"/>
        </a:p>
      </dgm:t>
    </dgm:pt>
    <dgm:pt modelId="{D46EE152-774F-4CA8-9116-98CB08AEFA88}" type="pres">
      <dgm:prSet presAssocID="{D6047DBF-95AA-40BC-A783-377E8F18B8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C58439-AB41-4D73-94D5-800644F6883C}" type="pres">
      <dgm:prSet presAssocID="{9CF950A0-AF63-4EEF-9FFD-96C1F7E7E392}" presName="root1" presStyleCnt="0"/>
      <dgm:spPr/>
    </dgm:pt>
    <dgm:pt modelId="{9B9BF0AB-5901-4E79-B4D7-EC064A6E4281}" type="pres">
      <dgm:prSet presAssocID="{9CF950A0-AF63-4EEF-9FFD-96C1F7E7E392}" presName="LevelOneTextNode" presStyleLbl="node0" presStyleIdx="0" presStyleCnt="1">
        <dgm:presLayoutVars>
          <dgm:chPref val="3"/>
        </dgm:presLayoutVars>
      </dgm:prSet>
      <dgm:spPr/>
    </dgm:pt>
    <dgm:pt modelId="{A6E13702-6C97-4911-A4E2-59EE8E68C431}" type="pres">
      <dgm:prSet presAssocID="{9CF950A0-AF63-4EEF-9FFD-96C1F7E7E392}" presName="level2hierChild" presStyleCnt="0"/>
      <dgm:spPr/>
    </dgm:pt>
    <dgm:pt modelId="{64B430B3-FF1B-406C-9FF2-27BA23788747}" type="pres">
      <dgm:prSet presAssocID="{CEE48522-27B1-4F7F-84F9-D98425D345C1}" presName="conn2-1" presStyleLbl="parChTrans1D2" presStyleIdx="0" presStyleCnt="3"/>
      <dgm:spPr/>
    </dgm:pt>
    <dgm:pt modelId="{C069D299-1B39-4BB1-9C27-833B58C46156}" type="pres">
      <dgm:prSet presAssocID="{CEE48522-27B1-4F7F-84F9-D98425D345C1}" presName="connTx" presStyleCnt="0"/>
      <dgm:spPr/>
    </dgm:pt>
    <dgm:pt modelId="{9C4BE19C-8DBD-46B6-9067-607184141480}" type="pres">
      <dgm:prSet presAssocID="{43C98814-3703-4708-9480-0269618948C5}" presName="root2" presStyleCnt="0"/>
      <dgm:spPr/>
    </dgm:pt>
    <dgm:pt modelId="{CDA235D6-AC41-4ED3-AF28-D9CD9EDCBAED}" type="pres">
      <dgm:prSet presAssocID="{43C98814-3703-4708-9480-0269618948C5}" presName="LevelTwoTextNode" presStyleLbl="node2" presStyleIdx="0" presStyleCnt="3">
        <dgm:presLayoutVars>
          <dgm:chPref val="3"/>
        </dgm:presLayoutVars>
      </dgm:prSet>
      <dgm:spPr/>
    </dgm:pt>
    <dgm:pt modelId="{72E265FC-36E6-4BBF-AC05-214FD6415DAB}" type="pres">
      <dgm:prSet presAssocID="{43C98814-3703-4708-9480-0269618948C5}" presName="level3hierChild" presStyleCnt="0"/>
      <dgm:spPr/>
    </dgm:pt>
    <dgm:pt modelId="{2F66960D-CF7A-443C-8CB9-E7DD0B261214}" type="pres">
      <dgm:prSet presAssocID="{DD4B9A5E-AF0E-4E40-AE50-8ADA48B6C96E}" presName="conn2-1" presStyleLbl="parChTrans1D2" presStyleIdx="1" presStyleCnt="3"/>
      <dgm:spPr/>
    </dgm:pt>
    <dgm:pt modelId="{5BBFF12A-A69F-4078-A83D-A1EAB54C5269}" type="pres">
      <dgm:prSet presAssocID="{DD4B9A5E-AF0E-4E40-AE50-8ADA48B6C96E}" presName="connTx" presStyleCnt="0"/>
      <dgm:spPr/>
    </dgm:pt>
    <dgm:pt modelId="{C34060C1-0884-4F60-ADDF-610222CEEF01}" type="pres">
      <dgm:prSet presAssocID="{EEA9BF43-52EA-422D-B843-A7E2D98344F1}" presName="root2" presStyleCnt="0"/>
      <dgm:spPr/>
    </dgm:pt>
    <dgm:pt modelId="{3540059A-19CD-4FBD-A598-B7A4BB9DA52D}" type="pres">
      <dgm:prSet presAssocID="{EEA9BF43-52EA-422D-B843-A7E2D98344F1}" presName="LevelTwoTextNode" presStyleLbl="node2" presStyleIdx="1" presStyleCnt="3">
        <dgm:presLayoutVars>
          <dgm:chPref val="3"/>
        </dgm:presLayoutVars>
      </dgm:prSet>
      <dgm:spPr/>
    </dgm:pt>
    <dgm:pt modelId="{5F2B1077-175E-4F04-9ED5-8097B74233FF}" type="pres">
      <dgm:prSet presAssocID="{EEA9BF43-52EA-422D-B843-A7E2D98344F1}" presName="level3hierChild" presStyleCnt="0"/>
      <dgm:spPr/>
    </dgm:pt>
    <dgm:pt modelId="{CED1A3A3-B184-469E-86AE-670623BA4E5D}" type="pres">
      <dgm:prSet presAssocID="{D3AE5FBF-22B8-495D-8175-D008E6DBE25A}" presName="conn2-1" presStyleLbl="parChTrans1D2" presStyleIdx="2" presStyleCnt="3"/>
      <dgm:spPr/>
    </dgm:pt>
    <dgm:pt modelId="{925CFC76-454F-4CEF-ADE7-B0D5EBC96571}" type="pres">
      <dgm:prSet presAssocID="{D3AE5FBF-22B8-495D-8175-D008E6DBE25A}" presName="connTx" presStyleCnt="0"/>
      <dgm:spPr/>
    </dgm:pt>
    <dgm:pt modelId="{FE25D188-752C-49DB-8CF7-81DAD4AA116D}" type="pres">
      <dgm:prSet presAssocID="{05B7883E-08CA-4B11-978A-0E031766AB04}" presName="root2" presStyleCnt="0"/>
      <dgm:spPr/>
    </dgm:pt>
    <dgm:pt modelId="{E8D2105A-5421-473B-835F-F6E08D9D2D9B}" type="pres">
      <dgm:prSet presAssocID="{05B7883E-08CA-4B11-978A-0E031766AB04}" presName="LevelTwoTextNode" presStyleLbl="node2" presStyleIdx="2" presStyleCnt="3">
        <dgm:presLayoutVars>
          <dgm:chPref val="3"/>
        </dgm:presLayoutVars>
      </dgm:prSet>
      <dgm:spPr/>
    </dgm:pt>
    <dgm:pt modelId="{8A9817AD-1B7B-4DD1-A786-15A6E30FA3D8}" type="pres">
      <dgm:prSet presAssocID="{05B7883E-08CA-4B11-978A-0E031766AB04}" presName="level3hierChild" presStyleCnt="0"/>
      <dgm:spPr/>
    </dgm:pt>
  </dgm:ptLst>
  <dgm:cxnLst>
    <dgm:cxn modelId="{2A52A211-1BD4-4E01-A853-23F5EA828AB3}" srcId="{D6047DBF-95AA-40BC-A783-377E8F18B84D}" destId="{9CF950A0-AF63-4EEF-9FFD-96C1F7E7E392}" srcOrd="0" destOrd="0" parTransId="{C208B5D8-5995-4479-A42A-8A55E56C12D9}" sibTransId="{789CBC20-C209-4F6E-8277-16D1CD2BC23E}"/>
    <dgm:cxn modelId="{16705C49-B25D-4B66-AAFC-EF567E9D9850}" srcId="{9CF950A0-AF63-4EEF-9FFD-96C1F7E7E392}" destId="{43C98814-3703-4708-9480-0269618948C5}" srcOrd="0" destOrd="0" parTransId="{CEE48522-27B1-4F7F-84F9-D98425D345C1}" sibTransId="{8F8E0805-276C-4375-BEB7-3681B4D5E062}"/>
    <dgm:cxn modelId="{FD79DE60-1AAB-437A-A6E2-122BF27116F0}" srcId="{9CF950A0-AF63-4EEF-9FFD-96C1F7E7E392}" destId="{EEA9BF43-52EA-422D-B843-A7E2D98344F1}" srcOrd="1" destOrd="0" parTransId="{DD4B9A5E-AF0E-4E40-AE50-8ADA48B6C96E}" sibTransId="{35829CFD-40BE-4AAC-B481-B24731CD799F}"/>
    <dgm:cxn modelId="{B913DDEA-5698-4438-99E3-AC88A4299959}" srcId="{9CF950A0-AF63-4EEF-9FFD-96C1F7E7E392}" destId="{05B7883E-08CA-4B11-978A-0E031766AB04}" srcOrd="2" destOrd="0" parTransId="{D3AE5FBF-22B8-495D-8175-D008E6DBE25A}" sibTransId="{07129F62-24FE-4443-9066-E2A8C0818369}"/>
    <dgm:cxn modelId="{5F26275C-F817-4EDF-BE66-08CFCB349EF2}" type="presOf" srcId="{D6047DBF-95AA-40BC-A783-377E8F18B84D}" destId="{D46EE152-774F-4CA8-9116-98CB08AEFA88}" srcOrd="0" destOrd="0" presId="urn:microsoft.com/office/officeart/2008/layout/HorizontalMultiLevelHierarchy"/>
    <dgm:cxn modelId="{B9D6EC6D-92EB-4D41-80FA-668174FCFF20}" type="presParOf" srcId="{D46EE152-774F-4CA8-9116-98CB08AEFA88}" destId="{D1C58439-AB41-4D73-94D5-800644F6883C}" srcOrd="0" destOrd="0" presId="urn:microsoft.com/office/officeart/2008/layout/HorizontalMultiLevelHierarchy"/>
    <dgm:cxn modelId="{C6E219DB-0DD6-45C9-BB9F-C5172479E278}" type="presParOf" srcId="{D1C58439-AB41-4D73-94D5-800644F6883C}" destId="{9B9BF0AB-5901-4E79-B4D7-EC064A6E4281}" srcOrd="0" destOrd="0" presId="urn:microsoft.com/office/officeart/2008/layout/HorizontalMultiLevelHierarchy"/>
    <dgm:cxn modelId="{03F47FE3-B03E-4266-8C11-A35CD8A96BD9}" type="presOf" srcId="{9CF950A0-AF63-4EEF-9FFD-96C1F7E7E392}" destId="{9B9BF0AB-5901-4E79-B4D7-EC064A6E4281}" srcOrd="0" destOrd="0" presId="urn:microsoft.com/office/officeart/2008/layout/HorizontalMultiLevelHierarchy"/>
    <dgm:cxn modelId="{8E8F0582-4C0F-455A-A02B-D257D7E5624E}" type="presParOf" srcId="{D1C58439-AB41-4D73-94D5-800644F6883C}" destId="{A6E13702-6C97-4911-A4E2-59EE8E68C431}" srcOrd="1" destOrd="0" presId="urn:microsoft.com/office/officeart/2008/layout/HorizontalMultiLevelHierarchy"/>
    <dgm:cxn modelId="{975F4868-4623-46F8-9D82-5F690DF4C085}" type="presParOf" srcId="{A6E13702-6C97-4911-A4E2-59EE8E68C431}" destId="{64B430B3-FF1B-406C-9FF2-27BA23788747}" srcOrd="0" destOrd="1" presId="urn:microsoft.com/office/officeart/2008/layout/HorizontalMultiLevelHierarchy"/>
    <dgm:cxn modelId="{25C8CA7A-38CE-4C07-9DDB-41E6654A7537}" type="presOf" srcId="{CEE48522-27B1-4F7F-84F9-D98425D345C1}" destId="{64B430B3-FF1B-406C-9FF2-27BA23788747}" srcOrd="0" destOrd="0" presId="urn:microsoft.com/office/officeart/2008/layout/HorizontalMultiLevelHierarchy"/>
    <dgm:cxn modelId="{2CE735DF-7441-42F7-973C-C137BF63DAB1}" type="presParOf" srcId="{64B430B3-FF1B-406C-9FF2-27BA23788747}" destId="{C069D299-1B39-4BB1-9C27-833B58C46156}" srcOrd="0" destOrd="0" presId="urn:microsoft.com/office/officeart/2008/layout/HorizontalMultiLevelHierarchy"/>
    <dgm:cxn modelId="{12AEB646-2DC6-404C-A0B1-2752FBC165B2}" type="presOf" srcId="{CEE48522-27B1-4F7F-84F9-D98425D345C1}" destId="{C069D299-1B39-4BB1-9C27-833B58C46156}" srcOrd="1" destOrd="0" presId="urn:microsoft.com/office/officeart/2008/layout/HorizontalMultiLevelHierarchy"/>
    <dgm:cxn modelId="{661DC948-1F5A-481A-B0DB-51C3C4BF0F39}" type="presParOf" srcId="{A6E13702-6C97-4911-A4E2-59EE8E68C431}" destId="{9C4BE19C-8DBD-46B6-9067-607184141480}" srcOrd="1" destOrd="1" presId="urn:microsoft.com/office/officeart/2008/layout/HorizontalMultiLevelHierarchy"/>
    <dgm:cxn modelId="{F12B65A9-56A2-471C-89D5-EA8C8885763C}" type="presParOf" srcId="{9C4BE19C-8DBD-46B6-9067-607184141480}" destId="{CDA235D6-AC41-4ED3-AF28-D9CD9EDCBAED}" srcOrd="0" destOrd="1" presId="urn:microsoft.com/office/officeart/2008/layout/HorizontalMultiLevelHierarchy"/>
    <dgm:cxn modelId="{200D84E4-0A3D-4F6F-855A-18B52617A017}" type="presOf" srcId="{43C98814-3703-4708-9480-0269618948C5}" destId="{CDA235D6-AC41-4ED3-AF28-D9CD9EDCBAED}" srcOrd="0" destOrd="0" presId="urn:microsoft.com/office/officeart/2008/layout/HorizontalMultiLevelHierarchy"/>
    <dgm:cxn modelId="{51C63B7E-A9B0-405B-9BF2-46AF8A56C2DC}" type="presParOf" srcId="{9C4BE19C-8DBD-46B6-9067-607184141480}" destId="{72E265FC-36E6-4BBF-AC05-214FD6415DAB}" srcOrd="1" destOrd="1" presId="urn:microsoft.com/office/officeart/2008/layout/HorizontalMultiLevelHierarchy"/>
    <dgm:cxn modelId="{1F6FC2C9-8EE6-46BF-ABE6-BFA96B3B0908}" type="presParOf" srcId="{A6E13702-6C97-4911-A4E2-59EE8E68C431}" destId="{2F66960D-CF7A-443C-8CB9-E7DD0B261214}" srcOrd="2" destOrd="1" presId="urn:microsoft.com/office/officeart/2008/layout/HorizontalMultiLevelHierarchy"/>
    <dgm:cxn modelId="{535C03DF-1192-4A55-B166-32A1E324E999}" type="presOf" srcId="{DD4B9A5E-AF0E-4E40-AE50-8ADA48B6C96E}" destId="{2F66960D-CF7A-443C-8CB9-E7DD0B261214}" srcOrd="0" destOrd="0" presId="urn:microsoft.com/office/officeart/2008/layout/HorizontalMultiLevelHierarchy"/>
    <dgm:cxn modelId="{F80F1C97-B048-4756-A670-E2764D179A1F}" type="presParOf" srcId="{2F66960D-CF7A-443C-8CB9-E7DD0B261214}" destId="{5BBFF12A-A69F-4078-A83D-A1EAB54C5269}" srcOrd="0" destOrd="2" presId="urn:microsoft.com/office/officeart/2008/layout/HorizontalMultiLevelHierarchy"/>
    <dgm:cxn modelId="{1E2B5CF6-6341-407B-90AF-47089D1D5B24}" type="presOf" srcId="{DD4B9A5E-AF0E-4E40-AE50-8ADA48B6C96E}" destId="{5BBFF12A-A69F-4078-A83D-A1EAB54C5269}" srcOrd="1" destOrd="0" presId="urn:microsoft.com/office/officeart/2008/layout/HorizontalMultiLevelHierarchy"/>
    <dgm:cxn modelId="{941A8B7D-0F7E-4899-9803-A9CAAECC8203}" type="presParOf" srcId="{A6E13702-6C97-4911-A4E2-59EE8E68C431}" destId="{C34060C1-0884-4F60-ADDF-610222CEEF01}" srcOrd="3" destOrd="1" presId="urn:microsoft.com/office/officeart/2008/layout/HorizontalMultiLevelHierarchy"/>
    <dgm:cxn modelId="{4B99F604-0634-4E1A-86B6-FE0164E8012E}" type="presParOf" srcId="{C34060C1-0884-4F60-ADDF-610222CEEF01}" destId="{3540059A-19CD-4FBD-A598-B7A4BB9DA52D}" srcOrd="0" destOrd="3" presId="urn:microsoft.com/office/officeart/2008/layout/HorizontalMultiLevelHierarchy"/>
    <dgm:cxn modelId="{ECE6EC7B-84AC-4BF7-A829-9EF0C54D738F}" type="presOf" srcId="{EEA9BF43-52EA-422D-B843-A7E2D98344F1}" destId="{3540059A-19CD-4FBD-A598-B7A4BB9DA52D}" srcOrd="0" destOrd="0" presId="urn:microsoft.com/office/officeart/2008/layout/HorizontalMultiLevelHierarchy"/>
    <dgm:cxn modelId="{FB1E6CCE-5646-4E70-8B27-0D40FB12E8EF}" type="presParOf" srcId="{C34060C1-0884-4F60-ADDF-610222CEEF01}" destId="{5F2B1077-175E-4F04-9ED5-8097B74233FF}" srcOrd="1" destOrd="3" presId="urn:microsoft.com/office/officeart/2008/layout/HorizontalMultiLevelHierarchy"/>
    <dgm:cxn modelId="{9ED5197B-1EAA-493A-B557-60A92D1C0FA2}" type="presParOf" srcId="{A6E13702-6C97-4911-A4E2-59EE8E68C431}" destId="{CED1A3A3-B184-469E-86AE-670623BA4E5D}" srcOrd="4" destOrd="1" presId="urn:microsoft.com/office/officeart/2008/layout/HorizontalMultiLevelHierarchy"/>
    <dgm:cxn modelId="{57020866-CEE8-4E42-A628-79AAECED1FEB}" type="presOf" srcId="{D3AE5FBF-22B8-495D-8175-D008E6DBE25A}" destId="{CED1A3A3-B184-469E-86AE-670623BA4E5D}" srcOrd="0" destOrd="0" presId="urn:microsoft.com/office/officeart/2008/layout/HorizontalMultiLevelHierarchy"/>
    <dgm:cxn modelId="{D3357AC6-1D57-4F84-865D-122500CA30D1}" type="presParOf" srcId="{CED1A3A3-B184-469E-86AE-670623BA4E5D}" destId="{925CFC76-454F-4CEF-ADE7-B0D5EBC96571}" srcOrd="0" destOrd="4" presId="urn:microsoft.com/office/officeart/2008/layout/HorizontalMultiLevelHierarchy"/>
    <dgm:cxn modelId="{5635D414-623C-4A5C-BCD8-E21CC9D0298A}" type="presOf" srcId="{D3AE5FBF-22B8-495D-8175-D008E6DBE25A}" destId="{925CFC76-454F-4CEF-ADE7-B0D5EBC96571}" srcOrd="1" destOrd="0" presId="urn:microsoft.com/office/officeart/2008/layout/HorizontalMultiLevelHierarchy"/>
    <dgm:cxn modelId="{EBA5C4C7-FA78-4C44-B9FA-667F25984394}" type="presParOf" srcId="{A6E13702-6C97-4911-A4E2-59EE8E68C431}" destId="{FE25D188-752C-49DB-8CF7-81DAD4AA116D}" srcOrd="5" destOrd="1" presId="urn:microsoft.com/office/officeart/2008/layout/HorizontalMultiLevelHierarchy"/>
    <dgm:cxn modelId="{28751136-44E0-4DF8-B62D-AB247BBB8ADA}" type="presParOf" srcId="{FE25D188-752C-49DB-8CF7-81DAD4AA116D}" destId="{E8D2105A-5421-473B-835F-F6E08D9D2D9B}" srcOrd="0" destOrd="5" presId="urn:microsoft.com/office/officeart/2008/layout/HorizontalMultiLevelHierarchy"/>
    <dgm:cxn modelId="{42BB76A6-444D-43E3-93AE-1E4BE662E719}" type="presOf" srcId="{05B7883E-08CA-4B11-978A-0E031766AB04}" destId="{E8D2105A-5421-473B-835F-F6E08D9D2D9B}" srcOrd="0" destOrd="0" presId="urn:microsoft.com/office/officeart/2008/layout/HorizontalMultiLevelHierarchy"/>
    <dgm:cxn modelId="{0B1B0BCC-FDEE-4F1F-A0EB-EC8451B253A5}" type="presParOf" srcId="{FE25D188-752C-49DB-8CF7-81DAD4AA116D}" destId="{8A9817AD-1B7B-4DD1-A786-15A6E30FA3D8}" srcOrd="1" destOrd="5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15400" cy="4881880"/>
        <a:chOff x="0" y="0"/>
        <a:chExt cx="8915400" cy="4881880"/>
      </a:xfrm>
    </dsp:grpSpPr>
    <dsp:sp modelId="{64B430B3-FF1B-406C-9FF2-27BA23788747}">
      <dsp:nvSpPr>
        <dsp:cNvPr id="4" name="任意多边形 3"/>
        <dsp:cNvSpPr/>
      </dsp:nvSpPr>
      <dsp:spPr bwMode="white">
        <a:xfrm>
          <a:off x="3096046" y="1281494"/>
          <a:ext cx="608478" cy="1159447"/>
        </a:xfrm>
        <a:custGeom>
          <a:avLst/>
          <a:gdLst/>
          <a:ahLst/>
          <a:cxnLst/>
          <a:pathLst>
            <a:path w="958" h="1826">
              <a:moveTo>
                <a:pt x="0" y="1826"/>
              </a:moveTo>
              <a:lnTo>
                <a:pt x="479" y="1826"/>
              </a:lnTo>
              <a:lnTo>
                <a:pt x="479" y="0"/>
              </a:ln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1281494"/>
        <a:ext cx="608478" cy="1159447"/>
      </dsp:txXfrm>
    </dsp:sp>
    <dsp:sp modelId="{2F66960D-CF7A-443C-8CB9-E7DD0B261214}">
      <dsp:nvSpPr>
        <dsp:cNvPr id="6" name="任意多边形 5"/>
        <dsp:cNvSpPr/>
      </dsp:nvSpPr>
      <dsp:spPr bwMode="white">
        <a:xfrm>
          <a:off x="3096046" y="2440940"/>
          <a:ext cx="608478" cy="0"/>
        </a:xfrm>
        <a:custGeom>
          <a:avLst/>
          <a:gdLst/>
          <a:ahLst/>
          <a:cxnLst/>
          <a:pathLst>
            <a:path w="958">
              <a:moveTo>
                <a:pt x="0" y="0"/>
              </a:moveTo>
              <a:lnTo>
                <a:pt x="958" y="0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0"/>
      </dsp:txXfrm>
    </dsp:sp>
    <dsp:sp modelId="{CED1A3A3-B184-469E-86AE-670623BA4E5D}">
      <dsp:nvSpPr>
        <dsp:cNvPr id="8" name="任意多边形 7"/>
        <dsp:cNvSpPr/>
      </dsp:nvSpPr>
      <dsp:spPr bwMode="white">
        <a:xfrm>
          <a:off x="3096046" y="2440940"/>
          <a:ext cx="608478" cy="1159446"/>
        </a:xfrm>
        <a:custGeom>
          <a:avLst/>
          <a:gdLst/>
          <a:ahLst/>
          <a:cxnLst/>
          <a:pathLst>
            <a:path w="958" h="1826">
              <a:moveTo>
                <a:pt x="0" y="0"/>
              </a:moveTo>
              <a:lnTo>
                <a:pt x="479" y="0"/>
              </a:lnTo>
              <a:lnTo>
                <a:pt x="479" y="1826"/>
              </a:lnTo>
              <a:lnTo>
                <a:pt x="958" y="1826"/>
              </a:lnTo>
            </a:path>
          </a:pathLst>
        </a:custGeom>
      </dsp:spPr>
      <dsp:style>
        <a:lnRef idx="1">
          <a:schemeClr val="accent3">
            <a:shade val="60000"/>
          </a:schemeClr>
        </a:lnRef>
        <a:fillRef idx="0">
          <a:schemeClr val="accent3"/>
        </a:fillRef>
        <a:effectRef idx="0">
          <a:scrgbClr r="0" g="0" b="0"/>
        </a:effectRef>
        <a:fontRef idx="minor"/>
      </dsp:style>
      <dsp:txBody>
        <a:bodyPr lIns="12700" tIns="0" rIns="12700" bIns="0" anchor="ctr"/>
        <a:lstStyle>
          <a:lvl1pPr algn="ctr">
            <a:defRPr sz="5000"/>
          </a:lvl1pPr>
          <a:lvl2pPr marL="285750" indent="-285750" algn="ctr">
            <a:defRPr sz="3900"/>
          </a:lvl2pPr>
          <a:lvl3pPr marL="571500" indent="-285750" algn="ctr">
            <a:defRPr sz="3900"/>
          </a:lvl3pPr>
          <a:lvl4pPr marL="857250" indent="-285750" algn="ctr">
            <a:defRPr sz="3900"/>
          </a:lvl4pPr>
          <a:lvl5pPr marL="1143000" indent="-285750" algn="ctr">
            <a:defRPr sz="3900"/>
          </a:lvl5pPr>
          <a:lvl6pPr marL="1428750" indent="-285750" algn="ctr">
            <a:defRPr sz="3900"/>
          </a:lvl6pPr>
          <a:lvl7pPr marL="1714500" indent="-285750" algn="ctr">
            <a:defRPr sz="3900"/>
          </a:lvl7pPr>
          <a:lvl8pPr marL="2000250" indent="-285750" algn="ctr">
            <a:defRPr sz="3900"/>
          </a:lvl8pPr>
          <a:lvl9pPr marL="2286000" indent="-285750" algn="ctr">
            <a:defRPr sz="3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3096046" y="2440940"/>
        <a:ext cx="608478" cy="1159446"/>
      </dsp:txXfrm>
    </dsp:sp>
    <dsp:sp modelId="{9B9BF0AB-5901-4E79-B4D7-EC064A6E4281}">
      <dsp:nvSpPr>
        <dsp:cNvPr id="3" name="矩形 2"/>
        <dsp:cNvSpPr/>
      </dsp:nvSpPr>
      <dsp:spPr bwMode="white">
        <a:xfrm rot="16200000">
          <a:off x="191327" y="1977161"/>
          <a:ext cx="4881880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41275" tIns="41275" rIns="41275" bIns="41275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altLang="zh-CN"/>
        </a:p>
      </dsp:txBody>
      <dsp:txXfrm rot="16200000">
        <a:off x="191327" y="1977161"/>
        <a:ext cx="4881880" cy="927557"/>
      </dsp:txXfrm>
    </dsp:sp>
    <dsp:sp modelId="{CDA235D6-AC41-4ED3-AF28-D9CD9EDCBAED}">
      <dsp:nvSpPr>
        <dsp:cNvPr id="5" name="矩形 4"/>
        <dsp:cNvSpPr/>
      </dsp:nvSpPr>
      <dsp:spPr bwMode="white">
        <a:xfrm>
          <a:off x="3704524" y="817715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Behavioral Cloning</a:t>
          </a:r>
          <a:endParaRPr lang="en-US" altLang="zh-CN"/>
        </a:p>
      </dsp:txBody>
      <dsp:txXfrm>
        <a:off x="3704524" y="817715"/>
        <a:ext cx="3042388" cy="927557"/>
      </dsp:txXfrm>
    </dsp:sp>
    <dsp:sp modelId="{3540059A-19CD-4FBD-A598-B7A4BB9DA52D}">
      <dsp:nvSpPr>
        <dsp:cNvPr id="7" name="矩形 6"/>
        <dsp:cNvSpPr/>
      </dsp:nvSpPr>
      <dsp:spPr bwMode="white">
        <a:xfrm>
          <a:off x="3704524" y="1977161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vert="horz" wrap="square"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Direct policy learning </a:t>
          </a:r>
          <a:endParaRPr lang="zh-CN" altLang="en-US"/>
        </a:p>
      </dsp:txBody>
      <dsp:txXfrm>
        <a:off x="3704524" y="1977161"/>
        <a:ext cx="3042388" cy="927557"/>
      </dsp:txXfrm>
    </dsp:sp>
    <dsp:sp modelId="{E8D2105A-5421-473B-835F-F6E08D9D2D9B}">
      <dsp:nvSpPr>
        <dsp:cNvPr id="9" name="矩形 8"/>
        <dsp:cNvSpPr/>
      </dsp:nvSpPr>
      <dsp:spPr bwMode="white">
        <a:xfrm>
          <a:off x="3704524" y="3136608"/>
          <a:ext cx="3042388" cy="927557"/>
        </a:xfrm>
        <a:prstGeom prst="rect">
          <a:avLst/>
        </a:prstGeom>
      </dsp:spPr>
      <dsp:style>
        <a:lnRef idx="0">
          <a:schemeClr val="lt1"/>
        </a:lnRef>
        <a:fillRef idx="3">
          <a:schemeClr val="accent3"/>
        </a:fillRef>
        <a:effectRef idx="2">
          <a:scrgbClr r="0" g="0" b="0"/>
        </a:effectRef>
        <a:fontRef idx="minor">
          <a:schemeClr val="lt1"/>
        </a:fontRef>
      </dsp:style>
      <dsp:txBody>
        <a:bodyPr lIns="14605" tIns="14605" rIns="14605" bIns="14605" anchor="ctr"/>
        <a:lstStyle>
          <a:lvl1pPr algn="ctr">
            <a:defRPr sz="2300"/>
          </a:lvl1pPr>
          <a:lvl2pPr marL="171450" indent="-171450" algn="ctr">
            <a:defRPr sz="1700"/>
          </a:lvl2pPr>
          <a:lvl3pPr marL="342900" indent="-171450" algn="ctr">
            <a:defRPr sz="1700"/>
          </a:lvl3pPr>
          <a:lvl4pPr marL="514350" indent="-171450" algn="ctr">
            <a:defRPr sz="1700"/>
          </a:lvl4pPr>
          <a:lvl5pPr marL="685800" indent="-171450" algn="ctr">
            <a:defRPr sz="1700"/>
          </a:lvl5pPr>
          <a:lvl6pPr marL="857250" indent="-171450" algn="ctr">
            <a:defRPr sz="1700"/>
          </a:lvl6pPr>
          <a:lvl7pPr marL="1028700" indent="-171450" algn="ctr">
            <a:defRPr sz="1700"/>
          </a:lvl7pPr>
          <a:lvl8pPr marL="1200150" indent="-171450" algn="ctr">
            <a:defRPr sz="1700"/>
          </a:lvl8pPr>
          <a:lvl9pPr marL="1371600" indent="-171450" algn="ctr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Inverse Reinforcement Learning</a:t>
          </a:r>
          <a:endParaRPr lang="zh-CN" altLang="en-US"/>
        </a:p>
      </dsp:txBody>
      <dsp:txXfrm>
        <a:off x="3704524" y="3136608"/>
        <a:ext cx="3042388" cy="927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13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0.wmf"/><Relationship Id="rId14" Type="http://schemas.openxmlformats.org/officeDocument/2006/relationships/notesSlide" Target="../notesSlides/notesSlide11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74.xml"/><Relationship Id="rId10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5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8.xml"/><Relationship Id="rId6" Type="http://schemas.openxmlformats.org/officeDocument/2006/relationships/hyperlink" Target="https://github.com/yenchenlin/DeepLearningFlappyBird" TargetMode="External"/><Relationship Id="rId5" Type="http://schemas.openxmlformats.org/officeDocument/2006/relationships/hyperlink" Target="https://www.youtube.com/watch?v=THhUXIhjkCM" TargetMode="External"/><Relationship Id="rId4" Type="http://schemas.openxmlformats.org/officeDocument/2006/relationships/image" Target="../media/image19.png"/><Relationship Id="rId3" Type="http://schemas.openxmlformats.org/officeDocument/2006/relationships/hyperlink" Target="https://github.com/ehrenbrav/DeepQNetwork" TargetMode="External"/><Relationship Id="rId2" Type="http://schemas.openxmlformats.org/officeDocument/2006/relationships/hyperlink" Target="http://www.ehrenbrav.com/2016/08/teaching-your-computer-to-play-super-mario-bros-a-fork-of-the-google-deepmind-atari-machine-learning-project/" TargetMode="Externa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hyperlink" Target="https://arxiv.org/pdf/1912.09729.pdf" TargetMode="External"/><Relationship Id="rId2" Type="http://schemas.openxmlformats.org/officeDocument/2006/relationships/hyperlink" Target="https://github.com/yanpanlau/DDPG-Keras-Torcs" TargetMode="External"/><Relationship Id="rId1" Type="http://schemas.openxmlformats.org/officeDocument/2006/relationships/hyperlink" Target="https://yanpanlau.github.io/2016/10/11/Torcs-Keras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0.xml"/><Relationship Id="rId5" Type="http://schemas.openxmlformats.org/officeDocument/2006/relationships/hyperlink" Target="https://www.youtube.com/watch?v=VMp6pq6_QjI" TargetMode="External"/><Relationship Id="rId4" Type="http://schemas.openxmlformats.org/officeDocument/2006/relationships/image" Target="../media/image23.png"/><Relationship Id="rId3" Type="http://schemas.openxmlformats.org/officeDocument/2006/relationships/hyperlink" Target="https://purgegamers.true.io/g/dota-2-guide/" TargetMode="External"/><Relationship Id="rId2" Type="http://schemas.openxmlformats.org/officeDocument/2006/relationships/hyperlink" Target="https://www.twitch.tv/videos/410533063?t=45m28s" TargetMode="Externa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1.xml"/><Relationship Id="rId6" Type="http://schemas.openxmlformats.org/officeDocument/2006/relationships/hyperlink" Target="https://sites.google.com/view/rss-2019-sawyer-bic/" TargetMode="External"/><Relationship Id="rId5" Type="http://schemas.openxmlformats.org/officeDocument/2006/relationships/hyperlink" Target="https://drive.google.com/file/d/1O0sMhjN_b_IH-FdEvBksUboWSkBUxzVG/view" TargetMode="External"/><Relationship Id="rId4" Type="http://schemas.openxmlformats.org/officeDocument/2006/relationships/image" Target="../media/image25.png"/><Relationship Id="rId3" Type="http://schemas.openxmlformats.org/officeDocument/2006/relationships/hyperlink" Target="https://sites.google.com/view/robottabletennis" TargetMode="External"/><Relationship Id="rId2" Type="http://schemas.openxmlformats.org/officeDocument/2006/relationships/hyperlink" Target="https://www.youtube.com/watch?v=jl3n-miLtc0" TargetMode="Externa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4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0" Type="http://schemas.openxmlformats.org/officeDocument/2006/relationships/notesSlide" Target="../notesSlides/notesSlide21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5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0" Type="http://schemas.openxmlformats.org/officeDocument/2006/relationships/notesSlide" Target="../notesSlides/notesSlide22.xml"/><Relationship Id="rId1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6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0" Type="http://schemas.openxmlformats.org/officeDocument/2006/relationships/notesSlide" Target="../notesSlides/notesSlide23.xml"/><Relationship Id="rId1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hyperlink" Target="https://pathak22.github.io/zeroshot-imitation/" TargetMode="External"/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H0igiP6Hg1k" TargetMode="Externa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hyperlink" Target="https://junyanz.github.io/CycleGAN/" TargetMode="External"/><Relationship Id="rId1" Type="http://schemas.openxmlformats.org/officeDocument/2006/relationships/hyperlink" Target="https://bair.berkeley.edu/blog/2019/12/13/humans-cyclega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4.xml"/><Relationship Id="rId6" Type="http://schemas.openxmlformats.org/officeDocument/2006/relationships/hyperlink" Target="https://www.youtube.com/watch?v=uNv7XBngmLY" TargetMode="External"/><Relationship Id="rId5" Type="http://schemas.openxmlformats.org/officeDocument/2006/relationships/hyperlink" Target="https://www.youtube.com/watch?v=p5U4NgVGAwg" TargetMode="External"/><Relationship Id="rId4" Type="http://schemas.openxmlformats.org/officeDocument/2006/relationships/hyperlink" Target="https://www.youtube.com/watch?v=OGGjXG562WU" TargetMode="External"/><Relationship Id="rId3" Type="http://schemas.openxmlformats.org/officeDocument/2006/relationships/hyperlink" Target="http://nvidia-research-mingyuliu.com/gaugan/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hyperlink" Target="https://www.youtube.com/watch?v=HnWIHWFbuUQ&amp;feature=youtu.be" TargetMode="External"/><Relationship Id="rId2" Type="http://schemas.openxmlformats.org/officeDocument/2006/relationships/hyperlink" Target="https://poloclub.github.io/cnn-explainer/#article-convolution" TargetMode="Externa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hyperlink" Target="http://playground.tensorflow.org/#activation=tanh&amp;batchSize=10&amp;dataset=spiral&amp;regDataset=reg-plane&amp;learningRate=0.001&amp;regularizationRate=0&amp;noise=10&amp;networkShape=8,8,8,8,8,8&amp;seed=0.59761&amp;showTestData=true&amp;discretize=true&amp;percTrainData=70&amp;x=true&amp;y=true&amp;xTime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6.png"/><Relationship Id="rId1" Type="http://schemas.openxmlformats.org/officeDocument/2006/relationships/hyperlink" Target="https://poloclub.github.io/ganlab/" TargetMode="Externa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680210" y="1790065"/>
            <a:ext cx="8849360" cy="1532890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01240" y="1887855"/>
            <a:ext cx="76066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	 Imitation Learning 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Deep Reinforcement Learning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8470" y="419798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Eric Wen</a:t>
            </a:r>
            <a:endParaRPr lang="en-US" altLang="zh-CN"/>
          </a:p>
          <a:p>
            <a:r>
              <a:rPr lang="en-US" altLang="zh-CN"/>
              <a:t>2020.5.9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Theme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1210310" y="1762125"/>
            <a:ext cx="9769475" cy="584200"/>
          </a:xfrm>
          <a:prstGeom prst="round2Same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同侧圆角矩形 17"/>
          <p:cNvSpPr/>
          <p:nvPr/>
        </p:nvSpPr>
        <p:spPr>
          <a:xfrm rot="10800000">
            <a:off x="1209675" y="2346325"/>
            <a:ext cx="9770110" cy="1781810"/>
          </a:xfrm>
          <a:prstGeom prst="round2SameRect">
            <a:avLst>
              <a:gd name="adj1" fmla="val 462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19675" y="1793240"/>
            <a:ext cx="1821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Definition</a:t>
            </a:r>
            <a:endParaRPr lang="en-US" altLang="zh-CN" sz="2800" b="1"/>
          </a:p>
        </p:txBody>
      </p:sp>
      <p:sp>
        <p:nvSpPr>
          <p:cNvPr id="21" name="文本框 20"/>
          <p:cNvSpPr txBox="1"/>
          <p:nvPr/>
        </p:nvSpPr>
        <p:spPr>
          <a:xfrm>
            <a:off x="3164840" y="2546350"/>
            <a:ext cx="61201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 state St is Markov if and only if </a:t>
            </a:r>
            <a:endParaRPr lang="en-US" altLang="zh-CN" sz="2800"/>
          </a:p>
          <a:p>
            <a:endParaRPr lang="en-US" altLang="zh-CN" sz="2800"/>
          </a:p>
        </p:txBody>
      </p:sp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04920" y="3251200"/>
          <a:ext cx="459994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600200" imgH="203200" progId="Equation.KSEE3">
                  <p:embed/>
                </p:oleObj>
              </mc:Choice>
              <mc:Fallback>
                <p:oleObj name="" r:id="rId1" imgW="16002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804920" y="3251200"/>
                        <a:ext cx="459994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圆角矩形 22"/>
          <p:cNvSpPr/>
          <p:nvPr/>
        </p:nvSpPr>
        <p:spPr>
          <a:xfrm>
            <a:off x="8890" y="594995"/>
            <a:ext cx="12191365" cy="2933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03250" y="567690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Markov Property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58440" y="4465320"/>
            <a:ext cx="77025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⭕ </a:t>
            </a:r>
            <a:r>
              <a:rPr lang="zh-CN" altLang="en-US"/>
              <a:t>The state captures all relevant information from the history</a:t>
            </a:r>
            <a:endParaRPr lang="zh-CN" altLang="en-US"/>
          </a:p>
          <a:p>
            <a:r>
              <a:rPr lang="zh-CN" altLang="en-US"/>
              <a:t>⭕ </a:t>
            </a:r>
            <a:r>
              <a:rPr lang="zh-CN" altLang="en-US"/>
              <a:t>Once the state is known, the history may be thrown away</a:t>
            </a:r>
            <a:endParaRPr lang="zh-CN" altLang="en-US"/>
          </a:p>
          <a:p>
            <a:r>
              <a:rPr lang="zh-CN" altLang="en-US"/>
              <a:t>⭕ i.e. The state is a su</a:t>
            </a:r>
            <a:r>
              <a:rPr lang="en-US" altLang="zh-CN"/>
              <a:t>ffi</a:t>
            </a:r>
            <a:r>
              <a:rPr lang="zh-CN" altLang="en-US"/>
              <a:t>cient statistic of the future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890" y="594995"/>
            <a:ext cx="12191365" cy="2933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03250" y="567690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1210310" y="1762125"/>
            <a:ext cx="9769475" cy="584200"/>
          </a:xfrm>
          <a:prstGeom prst="round2Same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同侧圆角矩形 17"/>
          <p:cNvSpPr/>
          <p:nvPr/>
        </p:nvSpPr>
        <p:spPr>
          <a:xfrm rot="10800000">
            <a:off x="1209675" y="2346325"/>
            <a:ext cx="9770110" cy="4180840"/>
          </a:xfrm>
          <a:prstGeom prst="round2SameRect">
            <a:avLst>
              <a:gd name="adj1" fmla="val 462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019675" y="1793240"/>
            <a:ext cx="1821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Definition</a:t>
            </a:r>
            <a:endParaRPr lang="en-US" altLang="zh-CN" sz="2800" b="1"/>
          </a:p>
        </p:txBody>
      </p:sp>
      <p:sp>
        <p:nvSpPr>
          <p:cNvPr id="21" name="文本框 20"/>
          <p:cNvSpPr txBox="1"/>
          <p:nvPr/>
        </p:nvSpPr>
        <p:spPr>
          <a:xfrm>
            <a:off x="1600835" y="2510790"/>
            <a:ext cx="90347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 Markov Decision Process is a tuple  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S is a finite set of states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A is a finite set of actions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P is a state transition probability matrix,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	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</a:t>
            </a:r>
            <a:r>
              <a:rPr lang="en-US" altLang="zh-CN" sz="2800"/>
              <a:t>R is a reward function, </a:t>
            </a:r>
            <a:endParaRPr lang="en-US" altLang="zh-CN" sz="2800"/>
          </a:p>
          <a:p>
            <a:r>
              <a:rPr lang="en-US" altLang="zh-CN" sz="2800"/>
              <a:t>	</a:t>
            </a:r>
            <a:r>
              <a:rPr lang="zh-CN" altLang="en-US" sz="2800"/>
              <a:t>⭕       </a:t>
            </a:r>
            <a:r>
              <a:rPr lang="en-US" altLang="zh-CN" sz="2800"/>
              <a:t>is a discount factor </a:t>
            </a:r>
            <a:r>
              <a:rPr lang="zh-CN" altLang="en-US" sz="2800"/>
              <a:t> </a:t>
            </a:r>
            <a:endParaRPr lang="zh-CN" altLang="en-US" sz="2800"/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21270" y="2459355"/>
          <a:ext cx="2510790" cy="60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787400" imgH="190500" progId="Equation.KSEE3">
                  <p:embed/>
                </p:oleObj>
              </mc:Choice>
              <mc:Fallback>
                <p:oleObj name="" r:id="rId1" imgW="787400" imgH="190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21270" y="2459355"/>
                        <a:ext cx="2510790" cy="60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21660" y="4325620"/>
          <a:ext cx="4499610" cy="570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1701800" imgH="215900" progId="Equation.KSEE3">
                  <p:embed/>
                </p:oleObj>
              </mc:Choice>
              <mc:Fallback>
                <p:oleObj name="" r:id="rId3" imgW="17018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1660" y="4325620"/>
                        <a:ext cx="4499610" cy="570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47180" y="5095875"/>
          <a:ext cx="403733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498600" imgH="215900" progId="Equation.KSEE3">
                  <p:embed/>
                </p:oleObj>
              </mc:Choice>
              <mc:Fallback>
                <p:oleObj name="" r:id="rId5" imgW="1498600" imgH="2159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7180" y="5095875"/>
                        <a:ext cx="4037330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121660" y="5561330"/>
          <a:ext cx="42354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127000" imgH="165100" progId="Equation.KSEE3">
                  <p:embed/>
                </p:oleObj>
              </mc:Choice>
              <mc:Fallback>
                <p:oleObj name="" r:id="rId7" imgW="127000" imgH="1651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1660" y="5561330"/>
                        <a:ext cx="423545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08140" y="5530215"/>
          <a:ext cx="1292860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9" imgW="482600" imgH="190500" progId="Equation.KSEE3">
                  <p:embed/>
                </p:oleObj>
              </mc:Choice>
              <mc:Fallback>
                <p:oleObj name="" r:id="rId9" imgW="482600" imgH="1905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08140" y="5530215"/>
                        <a:ext cx="1292860" cy="510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/>
                </a:solidFill>
                <a:sym typeface="+mn-ea"/>
              </a:rPr>
              <a:t>MDP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655" y="1094740"/>
            <a:ext cx="5267325" cy="547687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125220" y="22625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29360" y="2312035"/>
            <a:ext cx="19894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Value function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1125220" y="2974340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25220" y="3084830"/>
            <a:ext cx="19894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Bellman Equation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1125220" y="2974340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125220" y="3035300"/>
            <a:ext cx="198945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Bellman Equation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9142095" y="22625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33840" y="2320290"/>
            <a:ext cx="201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Policy</a:t>
            </a:r>
            <a:endParaRPr lang="en-US" altLang="zh-CN"/>
          </a:p>
        </p:txBody>
      </p:sp>
      <p:sp>
        <p:nvSpPr>
          <p:cNvPr id="31" name="圆角矩形 30"/>
          <p:cNvSpPr/>
          <p:nvPr/>
        </p:nvSpPr>
        <p:spPr>
          <a:xfrm>
            <a:off x="9142095" y="2974340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803640" y="3032125"/>
            <a:ext cx="233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Policy Gradient</a:t>
            </a:r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9150350" y="37230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738235" y="3833495"/>
            <a:ext cx="2967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    Exploration &amp; Exploitation</a:t>
            </a:r>
            <a:endParaRPr lang="en-US" altLang="zh-CN" sz="1200"/>
          </a:p>
        </p:txBody>
      </p:sp>
      <p:sp>
        <p:nvSpPr>
          <p:cNvPr id="35" name="圆角矩形 34"/>
          <p:cNvSpPr/>
          <p:nvPr/>
        </p:nvSpPr>
        <p:spPr>
          <a:xfrm>
            <a:off x="1125220" y="372300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23595" y="3807460"/>
            <a:ext cx="33743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Dynamic programming</a:t>
            </a:r>
            <a:endParaRPr lang="en-US" altLang="zh-CN" sz="1400"/>
          </a:p>
        </p:txBody>
      </p:sp>
      <p:sp>
        <p:nvSpPr>
          <p:cNvPr id="37" name="圆角矩形 36"/>
          <p:cNvSpPr/>
          <p:nvPr/>
        </p:nvSpPr>
        <p:spPr>
          <a:xfrm>
            <a:off x="1125220" y="443166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55320" y="4534535"/>
            <a:ext cx="2357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         Monte-Carlo Learning</a:t>
            </a:r>
            <a:endParaRPr lang="en-US" altLang="zh-CN" sz="1400"/>
          </a:p>
        </p:txBody>
      </p:sp>
      <p:sp>
        <p:nvSpPr>
          <p:cNvPr id="39" name="圆角矩形 38"/>
          <p:cNvSpPr/>
          <p:nvPr/>
        </p:nvSpPr>
        <p:spPr>
          <a:xfrm>
            <a:off x="9158605" y="4431665"/>
            <a:ext cx="1989455" cy="475615"/>
          </a:xfrm>
          <a:prstGeom prst="round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705215" y="4532630"/>
            <a:ext cx="2654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    Temporal-Difference Learning</a:t>
            </a:r>
            <a:endParaRPr lang="en-US" altLang="zh-CN" sz="1200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DQN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1380490"/>
            <a:ext cx="5834380" cy="452120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6228080" y="924560"/>
            <a:ext cx="0" cy="56216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流程图: 准备 13"/>
          <p:cNvSpPr/>
          <p:nvPr/>
        </p:nvSpPr>
        <p:spPr>
          <a:xfrm>
            <a:off x="6314440" y="3213100"/>
            <a:ext cx="1132840" cy="432435"/>
          </a:xfrm>
          <a:prstGeom prst="flowChartPreparat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4" idx="3"/>
          </p:cNvCxnSpPr>
          <p:nvPr/>
        </p:nvCxnSpPr>
        <p:spPr>
          <a:xfrm>
            <a:off x="7447280" y="3429635"/>
            <a:ext cx="42354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过程 21"/>
          <p:cNvSpPr/>
          <p:nvPr/>
        </p:nvSpPr>
        <p:spPr>
          <a:xfrm>
            <a:off x="7870825" y="3017520"/>
            <a:ext cx="1539240" cy="890905"/>
          </a:xfrm>
          <a:prstGeom prst="flowChartProcess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scaled="0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22" idx="3"/>
          </p:cNvCxnSpPr>
          <p:nvPr/>
        </p:nvCxnSpPr>
        <p:spPr>
          <a:xfrm flipV="1">
            <a:off x="9410065" y="2654300"/>
            <a:ext cx="57975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9436100" y="3441700"/>
            <a:ext cx="579755" cy="17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2" idx="3"/>
          </p:cNvCxnSpPr>
          <p:nvPr/>
        </p:nvCxnSpPr>
        <p:spPr>
          <a:xfrm>
            <a:off x="9410065" y="3463290"/>
            <a:ext cx="588645" cy="730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终止 27"/>
          <p:cNvSpPr/>
          <p:nvPr/>
        </p:nvSpPr>
        <p:spPr>
          <a:xfrm>
            <a:off x="10102215" y="2360295"/>
            <a:ext cx="1383665" cy="44958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流程图: 终止 28"/>
          <p:cNvSpPr/>
          <p:nvPr/>
        </p:nvSpPr>
        <p:spPr>
          <a:xfrm>
            <a:off x="10102215" y="3188335"/>
            <a:ext cx="1383030" cy="44958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流程图: 终止 29"/>
          <p:cNvSpPr/>
          <p:nvPr/>
        </p:nvSpPr>
        <p:spPr>
          <a:xfrm>
            <a:off x="10102215" y="3971925"/>
            <a:ext cx="1383665" cy="44958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539230" y="3228975"/>
            <a:ext cx="1259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129905" y="3269615"/>
            <a:ext cx="1021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Network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10165715" y="240093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Q-value 1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10165715" y="322897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Q-value 2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10165715" y="4012565"/>
            <a:ext cx="1320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Q-value 3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DQN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9530" y="627380"/>
            <a:ext cx="7012940" cy="4110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530" y="4737735"/>
            <a:ext cx="7012940" cy="2042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1105535"/>
            <a:ext cx="4683125" cy="40798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65275" y="5511165"/>
            <a:ext cx="2863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>
                <a:hlinkClick r:id="rId2"/>
              </a:rPr>
              <a:t>Play Super Mario Bros</a:t>
            </a:r>
            <a:endParaRPr lang="en-US" altLang="zh-CN">
              <a:hlinkClick r:id="rId2"/>
            </a:endParaRPr>
          </a:p>
          <a:p>
            <a:r>
              <a:rPr lang="en-US" altLang="zh-CN"/>
              <a:t>          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en-US" altLang="zh-CN">
                <a:hlinkClick r:id="rId3" action="ppaction://hlinkfile"/>
              </a:rPr>
              <a:t> Github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945" y="855345"/>
            <a:ext cx="2860675" cy="47174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76310" y="5839460"/>
            <a:ext cx="1338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hlinkClick r:id="rId5" action="ppaction://hlinkfile"/>
              </a:rPr>
              <a:t>Flappy Bird</a:t>
            </a:r>
            <a:endParaRPr lang="zh-CN" altLang="en-US"/>
          </a:p>
          <a:p>
            <a:pPr algn="l"/>
            <a:r>
              <a:rPr lang="en-US" altLang="zh-CN"/>
              <a:t>    </a:t>
            </a:r>
            <a:r>
              <a:rPr lang="en-US" altLang="zh-CN">
                <a:hlinkClick r:id="rId6" action="ppaction://hlinkfile"/>
              </a:rPr>
              <a:t>Github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565275" y="5511165"/>
            <a:ext cx="2863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</a:t>
            </a:r>
            <a:r>
              <a:rPr lang="en-US" altLang="zh-CN">
                <a:hlinkClick r:id="rId1" action="ppaction://hlinkfile"/>
              </a:rPr>
              <a:t>TORCS</a:t>
            </a:r>
            <a:endParaRPr lang="en-US" altLang="zh-CN"/>
          </a:p>
          <a:p>
            <a:r>
              <a:rPr lang="en-US" altLang="zh-CN"/>
              <a:t>          </a:t>
            </a:r>
            <a:endParaRPr lang="en-US" altLang="zh-CN"/>
          </a:p>
          <a:p>
            <a:r>
              <a:rPr lang="en-US" altLang="zh-CN"/>
              <a:t>           </a:t>
            </a:r>
            <a:r>
              <a:rPr lang="en-US" altLang="zh-CN">
                <a:hlinkClick r:id="rId2" action="ppaction://hlinkfile"/>
              </a:rPr>
              <a:t> Github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384540" y="5307330"/>
            <a:ext cx="164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3" action="ppaction://hlinkfile"/>
              </a:rPr>
              <a:t>MOBA Games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" y="1083310"/>
            <a:ext cx="5205095" cy="4224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930" y="1346200"/>
            <a:ext cx="5303520" cy="33616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  <p:bldLst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" y="1618615"/>
            <a:ext cx="5217160" cy="3117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51100" y="5214620"/>
            <a:ext cx="1211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  </a:t>
            </a:r>
            <a:r>
              <a:rPr lang="en-US" altLang="zh-CN">
                <a:hlinkClick r:id="rId2" action="ppaction://hlinkfile"/>
              </a:rPr>
              <a:t>Dota2</a:t>
            </a:r>
            <a:endParaRPr lang="en-US" altLang="zh-CN">
              <a:hlinkClick r:id="rId2" action="ppaction://hlinkfile"/>
            </a:endParaRPr>
          </a:p>
          <a:p>
            <a:pPr algn="l"/>
            <a:r>
              <a:rPr lang="en-US" altLang="zh-CN">
                <a:hlinkClick r:id="rId3" action="ppaction://hlinkfile"/>
              </a:rPr>
              <a:t>How to do</a:t>
            </a:r>
            <a:endParaRPr lang="en-US" altLang="zh-CN"/>
          </a:p>
        </p:txBody>
      </p:sp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70" y="1618615"/>
            <a:ext cx="5540375" cy="3117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1685" y="521462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  </a:t>
            </a:r>
            <a:r>
              <a:rPr lang="en-US" altLang="zh-CN">
                <a:hlinkClick r:id="rId5" tooltip="" action="ppaction://hlinkfile"/>
              </a:rPr>
              <a:t>packing</a:t>
            </a:r>
            <a:endParaRPr lang="en-US" altLang="zh-CN">
              <a:hlinkClick r:id="rId2" action="ppaction://hlinkfile"/>
            </a:endParaRPr>
          </a:p>
          <a:p>
            <a:pPr algn="l"/>
            <a:endParaRPr lang="en-US" altLang="zh-CN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Some applications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25" name="直角上箭头 24"/>
          <p:cNvSpPr/>
          <p:nvPr/>
        </p:nvSpPr>
        <p:spPr>
          <a:xfrm rot="5400000">
            <a:off x="476885" y="59880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1417955"/>
            <a:ext cx="5430520" cy="30518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75815" y="4877435"/>
            <a:ext cx="1402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2" action="ppaction://hlinkfile"/>
              </a:rPr>
              <a:t>Table tennis</a:t>
            </a:r>
            <a:endParaRPr lang="en-US" altLang="zh-CN">
              <a:hlinkClick r:id="rId2" action="ppaction://hlinkfile"/>
            </a:endParaRPr>
          </a:p>
          <a:p>
            <a:r>
              <a:rPr lang="en-US" altLang="zh-CN"/>
              <a:t> </a:t>
            </a:r>
            <a:r>
              <a:rPr lang="en-US" altLang="zh-CN">
                <a:hlinkClick r:id="rId3" action="ppaction://hlinkfile"/>
              </a:rPr>
              <a:t>How to do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1436370"/>
            <a:ext cx="5385435" cy="30333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54695" y="4827905"/>
            <a:ext cx="142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5" action="ppaction://hlinkfile"/>
              </a:rPr>
              <a:t>Ball in a cup</a:t>
            </a:r>
            <a:endParaRPr lang="en-US" altLang="zh-CN">
              <a:hlinkClick r:id="rId2" action="ppaction://hlinkfile"/>
            </a:endParaRPr>
          </a:p>
          <a:p>
            <a:r>
              <a:rPr lang="en-US" altLang="zh-CN"/>
              <a:t> </a:t>
            </a:r>
            <a:r>
              <a:rPr lang="en-US" altLang="zh-CN">
                <a:hlinkClick r:id="rId6" action="ppaction://hlinkfile"/>
              </a:rPr>
              <a:t>How to do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Introduction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1900" y="2185670"/>
            <a:ext cx="7187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 IL instead of trying to learn from the sparse rewards or manually specifying a reward function, an expert (typically a human) provides us with a set of demonstrations. The agent then tries to learn the optimal policy by following, imitating the exper</a:t>
            </a:r>
            <a:r>
              <a:rPr lang="en-US" altLang="zh-CN"/>
              <a:t>t's</a:t>
            </a:r>
            <a:r>
              <a:rPr lang="zh-CN" altLang="en-US"/>
              <a:t> decisions.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10485" y="2463800"/>
            <a:ext cx="698881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/>
              <a:t>⭕ </a:t>
            </a:r>
            <a:r>
              <a:rPr lang="en-US" altLang="zh-CN" sz="2400" b="1"/>
              <a:t>Some interesting things in machine learning</a:t>
            </a:r>
            <a:endParaRPr lang="en-US" altLang="zh-CN" sz="2400" b="1"/>
          </a:p>
          <a:p>
            <a:pPr algn="l"/>
            <a:r>
              <a:rPr lang="zh-CN" altLang="en-US" sz="2400" b="1"/>
              <a:t>⭕ </a:t>
            </a:r>
            <a:r>
              <a:rPr lang="en-US" altLang="zh-CN" sz="2400" b="1"/>
              <a:t>A brief overview of </a:t>
            </a:r>
            <a:r>
              <a:rPr lang="en-US" altLang="zh-CN" sz="2400" b="1">
                <a:sym typeface="+mn-ea"/>
              </a:rPr>
              <a:t>Deep RL</a:t>
            </a:r>
            <a:endParaRPr lang="en-US" altLang="zh-CN" sz="2400" b="1"/>
          </a:p>
          <a:p>
            <a:pPr algn="l"/>
            <a:r>
              <a:rPr lang="zh-CN" altLang="en-US" sz="2400" b="1"/>
              <a:t>⭕ </a:t>
            </a:r>
            <a:r>
              <a:rPr lang="en-US" altLang="zh-CN" sz="2400" b="1"/>
              <a:t>A brief overview of Imitation Learning</a:t>
            </a:r>
            <a:endParaRPr lang="en-US" altLang="zh-CN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Main content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149215" y="2177415"/>
            <a:ext cx="6746875" cy="7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60035" y="2371725"/>
            <a:ext cx="5730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learning the expert</a:t>
            </a:r>
            <a:r>
              <a:rPr lang="en-US" altLang="zh-CN"/>
              <a:t>'</a:t>
            </a:r>
            <a:r>
              <a:rPr lang="zh-CN" altLang="en-US"/>
              <a:t>s policy using supervised learning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5149215" y="3343910"/>
            <a:ext cx="6746875" cy="7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360035" y="3399790"/>
            <a:ext cx="632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learning the expert</a:t>
            </a:r>
            <a:r>
              <a:rPr lang="en-US" altLang="zh-CN"/>
              <a:t>'</a:t>
            </a:r>
            <a:r>
              <a:rPr lang="zh-CN" altLang="en-US"/>
              <a:t>s policy using supervised learning</a:t>
            </a:r>
            <a:r>
              <a:rPr lang="en-US" altLang="zh-CN"/>
              <a:t>, and quering the expert to evaluate the roll-out trajectory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5149850" y="4494530"/>
            <a:ext cx="6746875" cy="756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360670" y="4411980"/>
            <a:ext cx="6324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learn</a:t>
            </a:r>
            <a:r>
              <a:rPr lang="en-US"/>
              <a:t>ing</a:t>
            </a:r>
            <a:r>
              <a:t> the reward function of the environment based on the expert’s demonstrations, and then find the optimal policy using reinforcement learning</a:t>
            </a: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495" y="1927860"/>
            <a:ext cx="6072505" cy="11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495" y="3098165"/>
            <a:ext cx="6071870" cy="295275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275" y="838835"/>
            <a:ext cx="4501515" cy="36252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80" y="3014345"/>
            <a:ext cx="5161915" cy="32048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Branchs</a:t>
            </a:r>
            <a:endParaRPr lang="en-US" altLang="zh-CN" b="1">
              <a:solidFill>
                <a:schemeClr val="bg1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-1678940" y="1275715"/>
          <a:ext cx="8915400" cy="488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46430" y="3332480"/>
            <a:ext cx="8528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bg1"/>
                </a:solidFill>
              </a:rPr>
              <a:t>IL</a:t>
            </a:r>
            <a:endParaRPr lang="en-US" altLang="zh-CN" sz="44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550" y="1275715"/>
            <a:ext cx="6038215" cy="21297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550" y="3557905"/>
            <a:ext cx="6066790" cy="22999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200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Applications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1126490"/>
            <a:ext cx="5051425" cy="368109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27250" y="5149215"/>
            <a:ext cx="1613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2" action="ppaction://hlinkfile"/>
              </a:rPr>
              <a:t>1989  ALVINN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65" y="1312545"/>
            <a:ext cx="5561330" cy="30645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35290" y="4673600"/>
            <a:ext cx="203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4" action="ppaction://hlinkfile"/>
              </a:rPr>
              <a:t>zero shot imitation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Imitation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6710" y="254000"/>
            <a:ext cx="200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Applications</a:t>
            </a:r>
            <a:endParaRPr lang="en-US" altLang="zh-CN" b="1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46140" y="855345"/>
            <a:ext cx="8255" cy="543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24660" y="4881245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1" action="ppaction://hlinkfile"/>
              </a:rPr>
              <a:t>Imitation via CycleGAN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8500745" y="4881245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hlinkClick r:id="rId2" action="ppaction://hlinkfile"/>
              </a:rPr>
              <a:t>CycleGAN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" y="1529080"/>
            <a:ext cx="4937125" cy="2924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40" y="1529080"/>
            <a:ext cx="5520055" cy="29241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680210" y="1790065"/>
            <a:ext cx="8849360" cy="1532890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38675" y="1957070"/>
            <a:ext cx="29324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THAT'S ALL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  <a:p>
            <a:r>
              <a:rPr lang="en-US" altLang="zh-CN" sz="3600" b="1">
                <a:ln>
                  <a:noFill/>
                </a:ln>
                <a:solidFill>
                  <a:schemeClr val="bg1"/>
                </a:solidFill>
                <a:latin typeface="Monaco" panose="020B0509030404040204" charset="0"/>
                <a:cs typeface="Monaco" panose="020B0509030404040204" charset="0"/>
              </a:rPr>
              <a:t>THANK YOU</a:t>
            </a:r>
            <a:endParaRPr lang="en-US" altLang="zh-CN" sz="3600" b="1">
              <a:ln>
                <a:noFill/>
              </a:ln>
              <a:solidFill>
                <a:schemeClr val="bg1"/>
              </a:solidFill>
              <a:latin typeface="Monaco" panose="020B0509030404040204" charset="0"/>
              <a:cs typeface="Monaco" panose="020B050903040404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8470" y="419798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Eric Wen</a:t>
            </a:r>
            <a:endParaRPr lang="en-US" altLang="zh-CN"/>
          </a:p>
          <a:p>
            <a:r>
              <a:rPr lang="en-US" altLang="zh-CN"/>
              <a:t>2020.5.9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END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0" y="714375"/>
            <a:ext cx="8800465" cy="4931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736600"/>
            <a:ext cx="8782685" cy="4909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79520" y="5645785"/>
            <a:ext cx="5434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		  </a:t>
            </a:r>
            <a:r>
              <a:rPr lang="en-US" altLang="zh-CN">
                <a:hlinkClick r:id="rId3"/>
              </a:rPr>
              <a:t>GauGAN</a:t>
            </a:r>
            <a:endParaRPr lang="en-US" altLang="zh-CN"/>
          </a:p>
          <a:p>
            <a:pPr algn="l"/>
            <a:r>
              <a:rPr lang="en-US" altLang="zh-CN">
                <a:hlinkClick r:id="rId4" action="ppaction://hlinkfile"/>
              </a:rPr>
              <a:t>https://www.youtube.com/watch?v=OGGjXG562WU</a:t>
            </a:r>
            <a:endParaRPr lang="en-US" altLang="zh-CN"/>
          </a:p>
          <a:p>
            <a:pPr algn="l"/>
            <a:r>
              <a:rPr lang="en-US" altLang="zh-CN">
                <a:hlinkClick r:id="rId5" action="ppaction://hlinkfile"/>
              </a:rPr>
              <a:t>https://www.youtube.com/watch?v=p5U4NgVGAwg</a:t>
            </a:r>
            <a:endParaRPr lang="en-US" altLang="zh-CN"/>
          </a:p>
          <a:p>
            <a:pPr algn="l"/>
            <a:r>
              <a:rPr lang="en-US" altLang="zh-CN">
                <a:hlinkClick r:id="rId6" action="ppaction://hlinkfile"/>
              </a:rPr>
              <a:t>https://www.youtube.com/watch?v=uNv7XBngmLY</a:t>
            </a:r>
            <a:endParaRPr lang="en-US" altLang="zh-CN"/>
          </a:p>
        </p:txBody>
      </p:sp>
      <p:sp>
        <p:nvSpPr>
          <p:cNvPr id="11" name="圆角矩形 10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GauGAN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2407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0070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450324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GauGAN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bandicam 2020-05-07 12-15-27-893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305" y="711200"/>
            <a:ext cx="11198225" cy="60413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38470" y="4197985"/>
            <a:ext cx="111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Eric Wen</a:t>
            </a:r>
            <a:endParaRPr lang="en-US" altLang="zh-CN"/>
          </a:p>
          <a:p>
            <a:r>
              <a:rPr lang="en-US" altLang="zh-CN"/>
              <a:t>2020.5.9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CNN Explainer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757555"/>
            <a:ext cx="10522585" cy="5135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1115" y="6029325"/>
            <a:ext cx="732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		     	 </a:t>
            </a:r>
            <a:r>
              <a:rPr lang="en-US" altLang="zh-CN">
                <a:hlinkClick r:id="rId2" action="ppaction://hlinkfile"/>
              </a:rPr>
              <a:t>CNN Explainer</a:t>
            </a:r>
            <a:endParaRPr lang="en-US" altLang="zh-CN"/>
          </a:p>
          <a:p>
            <a:pPr algn="l"/>
            <a:r>
              <a:rPr lang="en-US" altLang="zh-CN">
                <a:hlinkClick r:id="rId3" action="ppaction://hlinkfile"/>
              </a:rPr>
              <a:t>https://www.youtube.com/watch?v=HnWIHWFbuUQ&amp;feature=youtu.be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Tensorflow playground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1690" y="5914390"/>
            <a:ext cx="5275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		     	 </a:t>
            </a:r>
            <a:r>
              <a:rPr lang="en-US" altLang="zh-CN">
                <a:solidFill>
                  <a:schemeClr val="tx1"/>
                </a:solidFill>
                <a:sym typeface="+mn-ea"/>
                <a:hlinkClick r:id="rId1"/>
              </a:rPr>
              <a:t>Tensorflow playground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763905"/>
            <a:ext cx="9901555" cy="48323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Some interesting things in machine learning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GAN Lab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5465" y="598106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hlinkClick r:id="rId1" action="ppaction://hlinkfile"/>
              </a:rPr>
              <a:t>GAN Lab</a:t>
            </a:r>
            <a:r>
              <a:rPr lang="en-US" altLang="zh-CN"/>
              <a:t>		  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630" y="844550"/>
            <a:ext cx="10256520" cy="50057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Branchs of Machine Learning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655" y="869315"/>
            <a:ext cx="5537835" cy="5408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8890" y="8255"/>
            <a:ext cx="12191365" cy="29337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890" y="301625"/>
            <a:ext cx="12191365" cy="29337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8415" y="-38100"/>
            <a:ext cx="662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sym typeface="+mn-ea"/>
              </a:rPr>
              <a:t>A brief overview of Deep RL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15" name="直角上箭头 14"/>
          <p:cNvSpPr/>
          <p:nvPr/>
        </p:nvSpPr>
        <p:spPr>
          <a:xfrm rot="5400000">
            <a:off x="177800" y="305435"/>
            <a:ext cx="149860" cy="207010"/>
          </a:xfrm>
          <a:prstGeom prst="bentUp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6235" y="273685"/>
            <a:ext cx="6628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solidFill>
                  <a:schemeClr val="bg1"/>
                </a:solidFill>
                <a:sym typeface="+mn-ea"/>
              </a:rPr>
              <a:t>Introduction to RL</a:t>
            </a:r>
            <a:endParaRPr lang="en-US" altLang="zh-CN" sz="16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999490"/>
            <a:ext cx="5267325" cy="547687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985000" y="2214880"/>
            <a:ext cx="481203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⭕ </a:t>
            </a:r>
            <a:r>
              <a:rPr lang="en-US" altLang="zh-CN" sz="2400"/>
              <a:t>At each step </a:t>
            </a:r>
            <a:r>
              <a:rPr lang="en-US" altLang="zh-CN" sz="2400" i="1"/>
              <a:t>t</a:t>
            </a:r>
            <a:r>
              <a:rPr lang="en-US" altLang="zh-CN" sz="2400"/>
              <a:t> the agent:</a:t>
            </a:r>
            <a:endParaRPr lang="en-US" altLang="zh-CN" sz="2400"/>
          </a:p>
          <a:p>
            <a:r>
              <a:rPr lang="en-US" altLang="zh-CN" sz="2400"/>
              <a:t>	· Executes action </a:t>
            </a:r>
            <a:r>
              <a:rPr lang="en-US" altLang="zh-CN" sz="2400" i="1"/>
              <a:t>A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en-US" altLang="zh-CN" sz="2400"/>
              <a:t>	· Receives observation </a:t>
            </a:r>
            <a:r>
              <a:rPr lang="en-US" altLang="zh-CN" sz="2400" i="1"/>
              <a:t>O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en-US" altLang="zh-CN" sz="2400"/>
              <a:t>	· Receives scalar reward </a:t>
            </a:r>
            <a:r>
              <a:rPr lang="en-US" altLang="zh-CN" sz="2400" i="1"/>
              <a:t>R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zh-CN" altLang="en-US" sz="2400"/>
              <a:t>⭕ </a:t>
            </a:r>
            <a:r>
              <a:rPr lang="en-US" altLang="zh-CN" sz="2400"/>
              <a:t>The environment:</a:t>
            </a:r>
            <a:endParaRPr lang="en-US" altLang="zh-CN" sz="2400"/>
          </a:p>
          <a:p>
            <a:r>
              <a:rPr lang="en-US" altLang="zh-CN" sz="2400"/>
              <a:t>	· Recerves action </a:t>
            </a:r>
            <a:r>
              <a:rPr lang="en-US" altLang="zh-CN" sz="2400" i="1"/>
              <a:t>A</a:t>
            </a:r>
            <a:r>
              <a:rPr lang="en-US" altLang="zh-CN" sz="2400" i="1" baseline="-25000"/>
              <a:t>t</a:t>
            </a:r>
            <a:endParaRPr lang="en-US" altLang="zh-CN" sz="2400"/>
          </a:p>
          <a:p>
            <a:r>
              <a:rPr lang="en-US" altLang="zh-CN" sz="2400"/>
              <a:t>	· Emits observation </a:t>
            </a:r>
            <a:r>
              <a:rPr lang="en-US" altLang="zh-CN" sz="2400" i="1"/>
              <a:t>O</a:t>
            </a:r>
            <a:r>
              <a:rPr lang="en-US" altLang="zh-CN" sz="2400" i="1" baseline="-25000"/>
              <a:t>t+1</a:t>
            </a:r>
            <a:endParaRPr lang="en-US" altLang="zh-CN" sz="2400"/>
          </a:p>
          <a:p>
            <a:r>
              <a:rPr lang="en-US" altLang="zh-CN" sz="2400"/>
              <a:t>	· Emits scalar reward </a:t>
            </a:r>
            <a:r>
              <a:rPr lang="en-US" altLang="zh-CN" sz="2400" i="1"/>
              <a:t>R</a:t>
            </a:r>
            <a:r>
              <a:rPr lang="en-US" altLang="zh-CN" sz="2400" i="1" baseline="-25000"/>
              <a:t>t+1</a:t>
            </a:r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5" name="下箭头标注 4"/>
          <p:cNvSpPr/>
          <p:nvPr/>
        </p:nvSpPr>
        <p:spPr>
          <a:xfrm>
            <a:off x="7230745" y="4773930"/>
            <a:ext cx="4566285" cy="431165"/>
          </a:xfrm>
          <a:prstGeom prst="downArrowCallout">
            <a:avLst>
              <a:gd name="adj1" fmla="val 24889"/>
              <a:gd name="adj2" fmla="val 16863"/>
              <a:gd name="adj3" fmla="val 25000"/>
              <a:gd name="adj4" fmla="val 26804"/>
            </a:avLst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446645" y="5343525"/>
            <a:ext cx="4272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/>
              <a:t>MDP</a:t>
            </a:r>
            <a:r>
              <a:rPr lang="en-US" altLang="zh-CN" sz="2000" b="1"/>
              <a:t>(Markov Decision Processes)</a:t>
            </a:r>
            <a:endParaRPr lang="en-US" altLang="zh-CN" sz="20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08 0.000556 L 0.000000 -0.144259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5" grpId="0" bldLvl="0" animBg="1"/>
      <p:bldP spid="5" grpId="1" animBg="1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587*4527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DIAGRAM_MODELTYPE" val="dynamicNum"/>
  <p:tag name="KSO_WM_BEAUTIFY_FLAG" val="#wm#"/>
  <p:tag name="KSO_WM_UNIT_TYPE" val="ζ_h_f"/>
  <p:tag name="KSO_WM_UNIT_DYNAMIC_NUM_END" val="1"/>
  <p:tag name="KSO_WM_UNIT_INDEX" val="1588850210284_1_1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3308</Words>
  <Application>WPS 演示</Application>
  <PresentationFormat>宽屏</PresentationFormat>
  <Paragraphs>243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Monaco</vt:lpstr>
      <vt:lpstr>Arial Unicode MS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BORN IN FREEDOM</cp:lastModifiedBy>
  <cp:revision>33</cp:revision>
  <dcterms:created xsi:type="dcterms:W3CDTF">2019-06-19T02:08:00Z</dcterms:created>
  <dcterms:modified xsi:type="dcterms:W3CDTF">2020-05-08T09:47:53Z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